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63" r:id="rId2"/>
    <p:sldId id="259" r:id="rId3"/>
    <p:sldId id="260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BDA0F-77AA-4028-9FA2-802D2CAC2F6F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EE4D9-0452-4C95-978D-9B5C45FF8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0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C5C2B-C88D-44F4-B648-3BF92A3CDB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74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00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3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23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06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36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27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93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9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3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13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5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83"/>
          <a:stretch/>
        </p:blipFill>
        <p:spPr>
          <a:xfrm>
            <a:off x="7875352" y="494"/>
            <a:ext cx="43208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468" y="847182"/>
            <a:ext cx="6400992" cy="504056"/>
          </a:xfrm>
        </p:spPr>
        <p:txBody>
          <a:bodyPr>
            <a:normAutofit fontScale="90000"/>
          </a:bodyPr>
          <a:lstStyle/>
          <a:p>
            <a:pPr marL="182880"/>
            <a:r>
              <a:rPr lang="ru-RU" sz="1600" dirty="0">
                <a:solidFill>
                  <a:schemeClr val="bg1"/>
                </a:solidFill>
                <a:latin typeface="Century Gothic (Заголовки)"/>
                <a:cs typeface="Times New Roman" panose="02020603050405020304" pitchFamily="18" charset="0"/>
              </a:rPr>
              <a:t>ФЕДЕРАЛЬНОЕ БЮДЖЕТНОЕ УЧРЕЖДЕНИЕ ЗДРАВООХРАНЕНИЯ «ЦЕНТР ГИГИЕНЫ И ЭПИДЕМИОЛОГИИ В ТЮМЕНСКОЙ ОБЛАСТИ»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6685" y="4109750"/>
            <a:ext cx="4677115" cy="1297992"/>
          </a:xfrm>
          <a:solidFill>
            <a:srgbClr val="235D91"/>
          </a:solidFill>
        </p:spPr>
        <p:txBody>
          <a:bodyPr>
            <a:normAutofit lnSpcReduction="10000"/>
          </a:bodyPr>
          <a:lstStyle/>
          <a:p>
            <a:r>
              <a:rPr lang="ru-RU" sz="3000" dirty="0" smtClean="0">
                <a:solidFill>
                  <a:schemeClr val="bg1"/>
                </a:solidFill>
                <a:latin typeface="Century Gothic (Заголовки)"/>
              </a:rPr>
              <a:t>Права потребителей в организациях общественного питания </a:t>
            </a:r>
            <a:endParaRPr lang="ru-RU" sz="3000" dirty="0">
              <a:solidFill>
                <a:schemeClr val="bg1"/>
              </a:solidFill>
              <a:latin typeface="Century Gothic (Заголовки)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548680"/>
            <a:ext cx="820900" cy="94022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5231904" y="6237312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err="1" smtClean="0">
                <a:solidFill>
                  <a:schemeClr val="bg1"/>
                </a:solidFill>
                <a:latin typeface="Century Gothic (Заголовки)"/>
                <a:cs typeface="Times New Roman" panose="02020603050405020304" pitchFamily="18" charset="0"/>
              </a:rPr>
              <a:t>г.Тюмень</a:t>
            </a:r>
            <a:r>
              <a:rPr lang="ru-RU" sz="1000" dirty="0" smtClean="0">
                <a:solidFill>
                  <a:schemeClr val="bg1"/>
                </a:solidFill>
                <a:latin typeface="Century Gothic (Заголовки)"/>
                <a:cs typeface="Times New Roman" panose="02020603050405020304" pitchFamily="18" charset="0"/>
              </a:rPr>
              <a:t>, 2024 год</a:t>
            </a:r>
            <a:endParaRPr lang="ru-RU" sz="1000" dirty="0">
              <a:solidFill>
                <a:schemeClr val="bg1"/>
              </a:solidFill>
              <a:latin typeface="Century Gothic (Заголовки)"/>
              <a:cs typeface="Times New Roman" panose="02020603050405020304" pitchFamily="18" charset="0"/>
            </a:endParaRPr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4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196" y="400975"/>
            <a:ext cx="3491883" cy="26189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680" y="1301814"/>
            <a:ext cx="7945516" cy="979442"/>
          </a:xfrm>
        </p:spPr>
        <p:txBody>
          <a:bodyPr>
            <a:noAutofit/>
          </a:bodyPr>
          <a:lstStyle/>
          <a:p>
            <a:r>
              <a:rPr lang="ru-RU" sz="3000" dirty="0" smtClean="0">
                <a:latin typeface="Century Gothic (Заголовки)"/>
              </a:rPr>
              <a:t>Основы прав потребителя в организациях общепита определены: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5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3680" y="2861427"/>
            <a:ext cx="11176987" cy="25020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Tx/>
              <a:buChar char="-"/>
            </a:pPr>
            <a:r>
              <a:rPr lang="ru-RU" sz="2800" b="1" dirty="0" smtClean="0">
                <a:latin typeface="Century Gothic (Заголовки)"/>
              </a:rPr>
              <a:t>ПРАВИЛАМИ ОКАЗАНИЯ УСЛУГ ОБЩЕСТВЕННОГО ПИТАНИЯ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000" dirty="0" smtClean="0">
                <a:latin typeface="Century Gothic (Заголовки)"/>
              </a:rPr>
              <a:t>(утв. постановлением Правительства РФ от 21 сентября 2020 г. N 1515)</a:t>
            </a:r>
          </a:p>
          <a:p>
            <a:pPr algn="just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</a:t>
            </a:r>
            <a:r>
              <a:rPr lang="ru-RU" sz="2800" dirty="0" smtClean="0">
                <a:latin typeface="Century Gothic (Заголовки)"/>
              </a:rPr>
              <a:t>З</a:t>
            </a:r>
            <a:r>
              <a:rPr lang="ru-RU" sz="2800" b="1" dirty="0" smtClean="0">
                <a:latin typeface="Century Gothic (Заголовки)"/>
              </a:rPr>
              <a:t>АКОНОМ РФ от 07.02.1992 </a:t>
            </a:r>
            <a:r>
              <a:rPr lang="en-US" sz="2800" b="1" dirty="0" smtClean="0">
                <a:latin typeface="Century Gothic (Заголовки)"/>
              </a:rPr>
              <a:t>N 2300-1 </a:t>
            </a:r>
            <a:r>
              <a:rPr lang="ru-RU" sz="2800" b="1" dirty="0" smtClean="0">
                <a:latin typeface="Century Gothic (Заголовки)"/>
              </a:rPr>
              <a:t>«О защите прав    потребителей» </a:t>
            </a:r>
            <a:endParaRPr lang="ru-RU" sz="2800" b="1" dirty="0">
              <a:latin typeface="Century Gothic (Заголовки)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110" y="5943620"/>
            <a:ext cx="570769" cy="6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7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26258" y="506027"/>
            <a:ext cx="10496958" cy="798989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235D91"/>
                </a:solidFill>
                <a:latin typeface="Century Gothic (Заголовки)"/>
              </a:rPr>
              <a:t>Исполнитель обязан довести до сведения потребителей следующую информацию</a:t>
            </a:r>
            <a:r>
              <a:rPr lang="ru-RU" sz="2800" dirty="0" smtClean="0">
                <a:solidFill>
                  <a:srgbClr val="235D91"/>
                </a:solidFill>
                <a:latin typeface="Century Gothic (Заголовки)"/>
              </a:rPr>
              <a:t>:</a:t>
            </a:r>
            <a:endParaRPr lang="ru-RU" sz="2500" u="sng" dirty="0">
              <a:solidFill>
                <a:srgbClr val="235D91"/>
              </a:solidFill>
              <a:latin typeface="Century Gothic (Заголовки)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6258" y="1757781"/>
            <a:ext cx="10058400" cy="4731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>
                <a:latin typeface="Century Gothic (Заголовки)"/>
              </a:rPr>
              <a:t>- перечень </a:t>
            </a:r>
            <a:r>
              <a:rPr lang="ru-RU" sz="2600" dirty="0">
                <a:latin typeface="Century Gothic (Заголовки)"/>
              </a:rPr>
              <a:t>услуг и условия их оказания</a:t>
            </a:r>
          </a:p>
          <a:p>
            <a:pPr marL="0" indent="0">
              <a:buNone/>
            </a:pPr>
            <a:r>
              <a:rPr lang="ru-RU" sz="2600" dirty="0" smtClean="0">
                <a:latin typeface="Century Gothic (Заголовки)"/>
              </a:rPr>
              <a:t>- наименование </a:t>
            </a:r>
            <a:r>
              <a:rPr lang="ru-RU" sz="2600" dirty="0">
                <a:latin typeface="Century Gothic (Заголовки)"/>
              </a:rPr>
              <a:t>предлагаемой продукции общественного питания с указанием способов приготовления блюд и входящих в них основных ингредиентов</a:t>
            </a:r>
          </a:p>
          <a:p>
            <a:pPr marL="0" indent="0">
              <a:buNone/>
            </a:pPr>
            <a:r>
              <a:rPr lang="ru-RU" sz="2600" dirty="0" smtClean="0">
                <a:latin typeface="Century Gothic (Заголовки)"/>
              </a:rPr>
              <a:t>- сведения </a:t>
            </a:r>
            <a:r>
              <a:rPr lang="ru-RU" sz="2600" dirty="0">
                <a:latin typeface="Century Gothic (Заголовки)"/>
              </a:rPr>
              <a:t>об объеме (весе) порций готовых блюд и покупных товаров, емкости потребительской тары предлагаемой алкогольной продукции и объеме ее порции</a:t>
            </a:r>
          </a:p>
          <a:p>
            <a:pPr marL="0" indent="0">
              <a:buNone/>
            </a:pPr>
            <a:r>
              <a:rPr lang="ru-RU" sz="2600" dirty="0" smtClean="0">
                <a:latin typeface="Century Gothic (Заголовки)"/>
              </a:rPr>
              <a:t>- сведения </a:t>
            </a:r>
            <a:r>
              <a:rPr lang="ru-RU" sz="2600" dirty="0">
                <a:latin typeface="Century Gothic (Заголовки)"/>
              </a:rPr>
              <a:t>о пищевой ценности продукции (включая калорийность, содержание </a:t>
            </a:r>
            <a:r>
              <a:rPr lang="ru-RU" sz="2600" dirty="0" smtClean="0">
                <a:latin typeface="Century Gothic (Заголовки)"/>
              </a:rPr>
              <a:t>БЖУ, </a:t>
            </a:r>
            <a:r>
              <a:rPr lang="ru-RU" sz="2600" dirty="0">
                <a:latin typeface="Century Gothic (Заголовки)"/>
              </a:rPr>
              <a:t>а также витаминов, макро- и микроэлементов при добавлении их в процессе приготовления</a:t>
            </a:r>
            <a:r>
              <a:rPr lang="ru-RU" sz="2600" dirty="0" smtClean="0">
                <a:latin typeface="Century Gothic (Заголовки)"/>
              </a:rPr>
              <a:t>).</a:t>
            </a:r>
            <a:endParaRPr lang="ru-RU" sz="2600" dirty="0">
              <a:latin typeface="Century Gothic (Заголовки)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831" y="5992781"/>
            <a:ext cx="570769" cy="6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8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804" y="745724"/>
            <a:ext cx="10560876" cy="983488"/>
          </a:xfrm>
        </p:spPr>
        <p:txBody>
          <a:bodyPr>
            <a:normAutofit fontScale="92500"/>
          </a:bodyPr>
          <a:lstStyle/>
          <a:p>
            <a:pPr marL="361950" indent="80963">
              <a:buNone/>
            </a:pPr>
            <a:r>
              <a:rPr lang="ru-RU" sz="2800" b="1" spc="-50" dirty="0">
                <a:solidFill>
                  <a:srgbClr val="235D91"/>
                </a:solidFill>
                <a:latin typeface="Century Gothic (Заголовки)"/>
                <a:ea typeface="+mj-ea"/>
                <a:cs typeface="+mj-cs"/>
              </a:rPr>
              <a:t>Исполнитель</a:t>
            </a:r>
            <a:r>
              <a:rPr lang="ru-RU" dirty="0">
                <a:solidFill>
                  <a:srgbClr val="235D91"/>
                </a:solidFill>
                <a:latin typeface="Century Gothic (Заголовки)"/>
              </a:rPr>
              <a:t> </a:t>
            </a:r>
            <a:r>
              <a:rPr lang="ru-RU" sz="2800" b="1" spc="-50" dirty="0">
                <a:solidFill>
                  <a:srgbClr val="235D91"/>
                </a:solidFill>
                <a:latin typeface="Century Gothic (Заголовки)"/>
                <a:ea typeface="+mj-ea"/>
                <a:cs typeface="+mj-cs"/>
              </a:rPr>
              <a:t>обязан иметь книгу отзывов и предложений, которая предоставляется потребителю по его требованию. 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472" y="1985335"/>
            <a:ext cx="4315288" cy="388375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6041943"/>
            <a:ext cx="570769" cy="6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11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158" y="669956"/>
            <a:ext cx="6462539" cy="93253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235D91"/>
                </a:solidFill>
                <a:latin typeface="Century Gothic (Заголовки)"/>
              </a:rPr>
              <a:t>Исполнитель НЕ ВПРАВЕ</a:t>
            </a:r>
            <a:endParaRPr lang="ru-RU" sz="4000" dirty="0">
              <a:solidFill>
                <a:srgbClr val="235D91"/>
              </a:solidFill>
              <a:latin typeface="Century Gothic (Заголовки)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375" y="1943389"/>
            <a:ext cx="11196670" cy="4023360"/>
          </a:xfrm>
        </p:spPr>
        <p:txBody>
          <a:bodyPr>
            <a:normAutofit/>
          </a:bodyPr>
          <a:lstStyle/>
          <a:p>
            <a:pPr marL="354013" indent="98425">
              <a:buNone/>
            </a:pPr>
            <a:r>
              <a:rPr lang="ru-RU" sz="2800" dirty="0" smtClean="0">
                <a:latin typeface="Century Gothic (Заголовки)"/>
              </a:rPr>
              <a:t>- без </a:t>
            </a:r>
            <a:r>
              <a:rPr lang="ru-RU" sz="2800" dirty="0">
                <a:latin typeface="Century Gothic (Заголовки)"/>
              </a:rPr>
              <a:t>согласия потребителя выполнять </a:t>
            </a:r>
            <a:r>
              <a:rPr lang="ru-RU" sz="2800" b="1" dirty="0">
                <a:latin typeface="Century Gothic (Заголовки)"/>
              </a:rPr>
              <a:t>дополнительные услуги за плату</a:t>
            </a:r>
            <a:r>
              <a:rPr lang="ru-RU" sz="2800" dirty="0">
                <a:latin typeface="Century Gothic (Заголовки)"/>
              </a:rPr>
              <a:t>, а также включать в договор (заказ) иные расходы (платежи, комиссии, доплаты, чаевые и др.), не включенные в стоимость продукции, указанной в меню (прейскуранте), и цену выбранных потребителем услуг по организации досуга и других возмездных </a:t>
            </a:r>
            <a:r>
              <a:rPr lang="ru-RU" sz="2800" dirty="0" smtClean="0">
                <a:latin typeface="Century Gothic (Заголовки)"/>
              </a:rPr>
              <a:t>услуг.</a:t>
            </a:r>
          </a:p>
          <a:p>
            <a:pPr marL="354013" indent="98425">
              <a:buNone/>
            </a:pPr>
            <a:r>
              <a:rPr lang="ru-RU" sz="2800" dirty="0" smtClean="0">
                <a:latin typeface="Century Gothic (Заголовки)"/>
              </a:rPr>
              <a:t>- потребитель вправе </a:t>
            </a:r>
            <a:r>
              <a:rPr lang="ru-RU" sz="2800" b="1" dirty="0" smtClean="0">
                <a:latin typeface="Century Gothic (Заголовки)"/>
              </a:rPr>
              <a:t>отказаться</a:t>
            </a:r>
            <a:r>
              <a:rPr lang="ru-RU" sz="2800" dirty="0" smtClean="0">
                <a:latin typeface="Century Gothic (Заголовки)"/>
              </a:rPr>
              <a:t> от оплаты таких дополнительных услуг (расходов), а если они оплачены, - потребовать от исполнителя возврата уплаченной суммы.</a:t>
            </a:r>
            <a:endParaRPr lang="ru-RU" dirty="0">
              <a:latin typeface="Century Gothic (Заголовки)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448" y="5980786"/>
            <a:ext cx="570769" cy="6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2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556" y="737249"/>
            <a:ext cx="11246863" cy="1953253"/>
          </a:xfrm>
        </p:spPr>
        <p:txBody>
          <a:bodyPr>
            <a:noAutofit/>
          </a:bodyPr>
          <a:lstStyle/>
          <a:p>
            <a:pPr marL="354013" indent="98425"/>
            <a:r>
              <a:rPr lang="ru-RU" sz="2500" dirty="0" smtClean="0">
                <a:solidFill>
                  <a:schemeClr val="tx1"/>
                </a:solidFill>
                <a:latin typeface="Century Gothic (Заголовки)"/>
              </a:rPr>
              <a:t>- Исполнитель </a:t>
            </a:r>
            <a:r>
              <a:rPr lang="ru-RU" sz="2500" dirty="0">
                <a:solidFill>
                  <a:schemeClr val="tx1"/>
                </a:solidFill>
                <a:latin typeface="Century Gothic (Заголовки)"/>
              </a:rPr>
              <a:t>обязан предоставить потребителю возможность </a:t>
            </a:r>
            <a:r>
              <a:rPr lang="ru-RU" sz="2500" b="1" dirty="0">
                <a:solidFill>
                  <a:schemeClr val="tx1"/>
                </a:solidFill>
                <a:latin typeface="Century Gothic (Заголовки)"/>
              </a:rPr>
              <a:t>проверить объем (массу) предлагаемой ему продукции</a:t>
            </a:r>
            <a:r>
              <a:rPr lang="ru-RU" sz="2500" dirty="0">
                <a:solidFill>
                  <a:schemeClr val="tx1"/>
                </a:solidFill>
                <a:latin typeface="Century Gothic (Заголовки)"/>
              </a:rPr>
              <a:t>. </a:t>
            </a:r>
            <a:r>
              <a:rPr lang="ru-RU" sz="2500" dirty="0" smtClean="0">
                <a:solidFill>
                  <a:schemeClr val="tx1"/>
                </a:solidFill>
              </a:rPr>
              <a:t/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/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  <a:latin typeface="Century Gothic (Заголовки)"/>
              </a:rPr>
              <a:t>Для </a:t>
            </a:r>
            <a:r>
              <a:rPr lang="ru-RU" sz="2000" i="1" dirty="0">
                <a:solidFill>
                  <a:schemeClr val="tx1"/>
                </a:solidFill>
                <a:latin typeface="Century Gothic (Заголовки)"/>
              </a:rPr>
              <a:t>проверки потребителем правильности меры и веса приобретенного блюда на доступном месте должно быть установлено соответствующее измерительное оборудование (весы).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817" y="2846784"/>
            <a:ext cx="10697592" cy="1651248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ru-RU" sz="2500" spc="-50" dirty="0" smtClean="0">
                <a:solidFill>
                  <a:schemeClr val="tx1"/>
                </a:solidFill>
                <a:latin typeface="Century Gothic (Заголовки)"/>
                <a:ea typeface="+mj-ea"/>
                <a:cs typeface="+mj-cs"/>
              </a:rPr>
              <a:t>Исполнитель </a:t>
            </a:r>
            <a:r>
              <a:rPr lang="ru-RU" sz="2500" b="1" spc="-50" dirty="0" smtClean="0">
                <a:solidFill>
                  <a:schemeClr val="tx1"/>
                </a:solidFill>
                <a:latin typeface="Century Gothic (Заголовки)"/>
                <a:ea typeface="+mj-ea"/>
                <a:cs typeface="+mj-cs"/>
              </a:rPr>
              <a:t>обязан оказать услугу любому потребителю</a:t>
            </a:r>
            <a:r>
              <a:rPr lang="ru-RU" sz="2500" spc="-50" dirty="0" smtClean="0">
                <a:solidFill>
                  <a:schemeClr val="tx1"/>
                </a:solidFill>
                <a:latin typeface="Century Gothic (Заголовки)"/>
                <a:ea typeface="+mj-ea"/>
                <a:cs typeface="+mj-cs"/>
              </a:rPr>
              <a:t>, обратившемуся к   нему     с намерением ее заказать, на условиях, согласованных сторонами.</a:t>
            </a:r>
            <a:endParaRPr lang="ru-RU" sz="2500" spc="-50" dirty="0">
              <a:latin typeface="Century Gothic (Заголовки)"/>
              <a:ea typeface="+mj-ea"/>
              <a:cs typeface="+mj-cs"/>
            </a:endParaRPr>
          </a:p>
          <a:p>
            <a:pPr algn="just">
              <a:buFontTx/>
              <a:buChar char="-"/>
            </a:pPr>
            <a:r>
              <a:rPr lang="ru-RU" spc="-50" dirty="0" smtClean="0">
                <a:solidFill>
                  <a:schemeClr val="tx1"/>
                </a:solidFill>
                <a:latin typeface="Century Gothic (Заголовки)"/>
                <a:ea typeface="+mj-ea"/>
                <a:cs typeface="+mj-cs"/>
              </a:rPr>
              <a:t>Некоторые </a:t>
            </a:r>
            <a:r>
              <a:rPr lang="ru-RU" spc="-50" dirty="0">
                <a:solidFill>
                  <a:schemeClr val="tx1"/>
                </a:solidFill>
                <a:latin typeface="Century Gothic (Заголовки)"/>
                <a:ea typeface="+mj-ea"/>
                <a:cs typeface="+mj-cs"/>
              </a:rPr>
              <a:t>заведения общественного питания наделяют себя правом отказать в посещении без объяснения причин. Данное ограничение права потребителя незаконно.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5725" y="4654314"/>
            <a:ext cx="1090177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98425" algn="just"/>
            <a:r>
              <a:rPr lang="ru-RU" sz="2500" spc="-50" dirty="0" smtClean="0">
                <a:latin typeface="+mj-lt"/>
                <a:ea typeface="+mj-ea"/>
                <a:cs typeface="+mj-cs"/>
              </a:rPr>
              <a:t>-Потребитель </a:t>
            </a:r>
            <a:r>
              <a:rPr lang="ru-RU" sz="2500" spc="-50" dirty="0">
                <a:latin typeface="+mj-lt"/>
                <a:ea typeface="+mj-ea"/>
                <a:cs typeface="+mj-cs"/>
              </a:rPr>
              <a:t>имеет </a:t>
            </a:r>
            <a:r>
              <a:rPr lang="ru-RU" sz="2500" b="1" spc="-50" dirty="0">
                <a:latin typeface="+mj-lt"/>
                <a:ea typeface="+mj-ea"/>
                <a:cs typeface="+mj-cs"/>
              </a:rPr>
              <a:t>право на отказ от заказанной им услуги</a:t>
            </a:r>
            <a:r>
              <a:rPr lang="ru-RU" sz="2500" spc="-50" dirty="0">
                <a:latin typeface="+mj-lt"/>
                <a:ea typeface="+mj-ea"/>
                <a:cs typeface="+mj-cs"/>
              </a:rPr>
              <a:t>. </a:t>
            </a:r>
            <a:endParaRPr lang="ru-RU" sz="2500" spc="-50" dirty="0" smtClean="0">
              <a:latin typeface="+mj-lt"/>
              <a:ea typeface="+mj-ea"/>
              <a:cs typeface="+mj-cs"/>
            </a:endParaRPr>
          </a:p>
          <a:p>
            <a:pPr marL="354013" indent="98425" algn="just"/>
            <a:r>
              <a:rPr lang="ru-RU" sz="2000" i="1" spc="-50" dirty="0" smtClean="0">
                <a:latin typeface="Century Gothic (Заголовки)"/>
                <a:ea typeface="+mj-ea"/>
                <a:cs typeface="+mj-cs"/>
              </a:rPr>
              <a:t>В этом случае потребитель </a:t>
            </a:r>
            <a:r>
              <a:rPr lang="ru-RU" sz="2000" i="1" spc="-50" dirty="0">
                <a:latin typeface="Century Gothic (Заголовки)"/>
                <a:ea typeface="+mj-ea"/>
                <a:cs typeface="+mj-cs"/>
              </a:rPr>
              <a:t>обязан оплатить исполнителю фактически понесенные расходы, связанные с исполнением обязательств по договору.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734" y="5883479"/>
            <a:ext cx="570769" cy="6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722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305</Words>
  <Application>Microsoft Office PowerPoint</Application>
  <PresentationFormat>Широкоэкранный</PresentationFormat>
  <Paragraphs>23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 (Заголовки)</vt:lpstr>
      <vt:lpstr>Georgia</vt:lpstr>
      <vt:lpstr>Times New Roman</vt:lpstr>
      <vt:lpstr>Тема Office</vt:lpstr>
      <vt:lpstr>ФЕДЕРАЛЬНОЕ БЮДЖЕТНОЕ УЧРЕЖДЕНИЕ ЗДРАВООХРАНЕНИЯ «ЦЕНТР ГИГИЕНЫ И ЭПИДЕМИОЛОГИИ В ТЮМЕНСКОЙ ОБЛАСТИ»</vt:lpstr>
      <vt:lpstr>Основы прав потребителя в организациях общепита определены: </vt:lpstr>
      <vt:lpstr>Исполнитель обязан довести до сведения потребителей следующую информацию:</vt:lpstr>
      <vt:lpstr>Презентация PowerPoint</vt:lpstr>
      <vt:lpstr>Исполнитель НЕ ВПРАВЕ</vt:lpstr>
      <vt:lpstr>- Исполнитель обязан предоставить потребителю возможность проверить объем (массу) предлагаемой ему продукции.   Для проверки потребителем правильности меры и веса приобретенного блюда на доступном месте должно быть установлено соответствующее измерительное оборудование (весы).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внесенных изменений в сфере защиты прав потребителей за 2023 год</dc:title>
  <dc:creator>Лошкарев Николай Владимирович</dc:creator>
  <cp:lastModifiedBy>Веретина Инна Валерьевна</cp:lastModifiedBy>
  <cp:revision>29</cp:revision>
  <dcterms:created xsi:type="dcterms:W3CDTF">2024-01-29T05:58:06Z</dcterms:created>
  <dcterms:modified xsi:type="dcterms:W3CDTF">2024-04-10T10:15:42Z</dcterms:modified>
</cp:coreProperties>
</file>